
<file path=[Content_Types].xml><?xml version="1.0" encoding="utf-8"?>
<Types xmlns="http://schemas.openxmlformats.org/package/2006/content-types"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73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5" r:id="rId11"/>
    <p:sldId id="296" r:id="rId12"/>
    <p:sldId id="297" r:id="rId13"/>
    <p:sldId id="298" r:id="rId14"/>
    <p:sldId id="29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13"/>
    <p:restoredTop sz="93209"/>
  </p:normalViewPr>
  <p:slideViewPr>
    <p:cSldViewPr snapToGrid="0" snapToObjects="1">
      <p:cViewPr varScale="1">
        <p:scale>
          <a:sx n="122" d="100"/>
          <a:sy n="122" d="100"/>
        </p:scale>
        <p:origin x="4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0C5DE-A392-024B-AFB8-D400710373F0}" type="datetimeFigureOut">
              <a:rPr lang="en-US" smtClean="0"/>
              <a:t>5/24/21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FF18CB-0D0B-B94B-9F78-68E838B6E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081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F18CB-0D0B-B94B-9F78-68E838B6EE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086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F18CB-0D0B-B94B-9F78-68E838B6EE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786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57D0F-1660-7C4A-A05C-393D691755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1A6AFA-75D1-A042-8E2E-1760AD89D9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9D7F3-8957-2E41-AFA5-ACBDE8051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DEF21-0958-8C41-BE66-22653E23ECDF}" type="datetimeFigureOut">
              <a:rPr lang="en-US" smtClean="0"/>
              <a:t>5/24/21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856107-F355-2D4F-ABF5-F87F8E09F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EE80E-1637-0849-87B7-813323C30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FA043-EA05-CA44-BCD0-2187E7307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64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80566-23A1-9E46-9F8C-D4EF550F9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ABAF80-D754-FA4A-9EF9-A9A0AB9281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A117B-5693-504E-8172-3B2CC582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DEF21-0958-8C41-BE66-22653E23ECDF}" type="datetimeFigureOut">
              <a:rPr lang="en-US" smtClean="0"/>
              <a:t>5/24/21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C373C-D473-5143-A98D-3F67C3780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A84918-E0A4-4D4D-A961-2967D2556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FA043-EA05-CA44-BCD0-2187E7307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49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0AF445-FB15-2140-B032-4D797DA20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7FFD9E-52F1-014B-A47F-FAF94850E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52B37-7A7B-CC42-877F-795081B72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DEF21-0958-8C41-BE66-22653E23ECDF}" type="datetimeFigureOut">
              <a:rPr lang="en-US" smtClean="0"/>
              <a:t>5/24/21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7B9FE-BB2D-7B43-B331-BF59F911E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37DFA3-B203-8348-8B9A-5C91EE390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FA043-EA05-CA44-BCD0-2187E7307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653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58110-9CB7-5642-98CD-7F80DDB46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4013E-602E-294E-873F-14FB0A994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CFF0D-80FA-C640-B88D-D7613EF09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DEF21-0958-8C41-BE66-22653E23ECDF}" type="datetimeFigureOut">
              <a:rPr lang="en-US" smtClean="0"/>
              <a:t>5/24/21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92B14-83EC-674A-B8BE-F1E028D07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F2D48-2926-C145-95AD-E275E7BA6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FA043-EA05-CA44-BCD0-2187E7307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3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271C8-DA96-1E42-B784-0F72B4A85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731484-7761-5146-A355-385AAD1F57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49A9C-CB58-F749-A2DE-1E19BEDE7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DEF21-0958-8C41-BE66-22653E23ECDF}" type="datetimeFigureOut">
              <a:rPr lang="en-US" smtClean="0"/>
              <a:t>5/24/21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87B47-3EE8-A74C-BF6E-2E6032E4F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7E93B-60AD-6A44-9A71-3574153F7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FA043-EA05-CA44-BCD0-2187E7307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07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42746-1C6D-EA46-817C-CD2E33A9E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5B113-64A7-4D4F-B1B6-A930F51BE4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77BDE1-ACC6-5344-AD98-81D8DFB044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BB50C3-A4CD-EF4B-8BF8-2ADBE398B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DEF21-0958-8C41-BE66-22653E23ECDF}" type="datetimeFigureOut">
              <a:rPr lang="en-US" smtClean="0"/>
              <a:t>5/24/21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6F21DF-4478-0641-AFCB-B331D00D8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2F37B1-86D1-5B44-B68B-D7B2275BC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FA043-EA05-CA44-BCD0-2187E7307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592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52EC0-0B8F-6742-8D34-D3C069BFE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04B735-7F64-A24E-8F64-02EB6BB28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32E914-4EE9-CA47-96B0-F2FF925DA9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036DE-F586-6B49-B6FB-7D353FDAB3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F918F7-D0E0-FD44-A0FF-95C180A95D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969D4C-64DE-6A47-ACDA-6C8051C7A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DEF21-0958-8C41-BE66-22653E23ECDF}" type="datetimeFigureOut">
              <a:rPr lang="en-US" smtClean="0"/>
              <a:t>5/24/21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5A4C27-C3C3-CF45-B1B8-A09E416AD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E3EB56-6C66-4A42-ABD3-B6371D279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FA043-EA05-CA44-BCD0-2187E7307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73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5EAC6-8EFA-0E49-9408-9A8EEB331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1CCE34-5A3A-4343-8966-CF6AA48B0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DEF21-0958-8C41-BE66-22653E23ECDF}" type="datetimeFigureOut">
              <a:rPr lang="en-US" smtClean="0"/>
              <a:t>5/24/21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0F4576-181C-B846-8E67-64CE5ED05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8CC670-C750-AF4C-882C-FADC365B1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FA043-EA05-CA44-BCD0-2187E7307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396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66CA6B-107B-3642-B005-FF0144D76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DEF21-0958-8C41-BE66-22653E23ECDF}" type="datetimeFigureOut">
              <a:rPr lang="en-US" smtClean="0"/>
              <a:t>5/24/21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559564-3C3D-3343-AF18-977D519F0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9F5E30-5038-D449-8853-96BAD1D56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FA043-EA05-CA44-BCD0-2187E7307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63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7D317-66D0-5943-8A19-5B29A6DA8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79E3D-7953-A847-91EA-EF5D17933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BBEE89-6AB7-C840-9EEB-50D5CC9073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90D3E2-8638-FC4A-8CBA-2075A6C04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DEF21-0958-8C41-BE66-22653E23ECDF}" type="datetimeFigureOut">
              <a:rPr lang="en-US" smtClean="0"/>
              <a:t>5/24/21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DA1F97-0867-FC48-85E5-7CCB2D4FD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85F803-A991-E14E-A48F-1E6D0611B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FA043-EA05-CA44-BCD0-2187E7307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3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1F0C0-DB6D-854C-9888-D279E4FF6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73DED3-7F26-EA4D-A15E-6B09A4B9E5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EF5723-C3C9-AB4C-9320-AD08FA6B9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AA75B9-05B8-8B48-9891-305EED29B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DEF21-0958-8C41-BE66-22653E23ECDF}" type="datetimeFigureOut">
              <a:rPr lang="en-US" smtClean="0"/>
              <a:t>5/24/21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370981-4D3A-574F-B41A-63AA3DC7B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17C1D-1939-B14E-85B1-F4FE23657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FA043-EA05-CA44-BCD0-2187E7307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88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950E33-61C9-2748-8ACA-DA2029C2F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A5A494-7D02-0649-B3C1-4E89EBEEAF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B1DA8-1000-F649-857A-A741E0302D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DEF21-0958-8C41-BE66-22653E23ECDF}" type="datetimeFigureOut">
              <a:rPr lang="en-US" smtClean="0"/>
              <a:t>5/24/21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EFF3F-90FF-0A41-A03B-77CB1D8F32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7692FA-6784-FA42-B4D3-46EBE4101C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FA043-EA05-CA44-BCD0-2187E7307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626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77376-AC07-114D-9918-CB44AD192E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Characterization of the AOTF function and resolving power of the NOMAD/SO channel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4676C4-C799-0B4A-BF4C-FD4765E458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Geronimo Villanueva, NASA-GSFC</a:t>
            </a:r>
          </a:p>
          <a:p>
            <a:r>
              <a:rPr lang="en-US" dirty="0">
                <a:solidFill>
                  <a:schemeClr val="bg1"/>
                </a:solidFill>
              </a:rPr>
              <a:t>May/4 2020</a:t>
            </a:r>
          </a:p>
        </p:txBody>
      </p:sp>
    </p:spTree>
    <p:extLst>
      <p:ext uri="{BB962C8B-B14F-4D97-AF65-F5344CB8AC3E}">
        <p14:creationId xmlns:p14="http://schemas.microsoft.com/office/powerpoint/2010/main" val="1044892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BA2ABF1-BB53-C349-8643-62C6407C3976}"/>
              </a:ext>
            </a:extLst>
          </p:cNvPr>
          <p:cNvSpPr txBox="1">
            <a:spLocks/>
          </p:cNvSpPr>
          <p:nvPr/>
        </p:nvSpPr>
        <p:spPr>
          <a:xfrm>
            <a:off x="919162" y="207963"/>
            <a:ext cx="10353675" cy="1135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order 119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8A49BF-B2EF-634C-ADBA-F6941E146A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443169"/>
            <a:ext cx="6096000" cy="38218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E8ED0C-3040-C84F-B2A4-083D472A62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91" y="2443167"/>
            <a:ext cx="6054067" cy="382187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10476C0-0DB1-044D-9488-C4DA0A7C7888}"/>
              </a:ext>
            </a:extLst>
          </p:cNvPr>
          <p:cNvSpPr/>
          <p:nvPr/>
        </p:nvSpPr>
        <p:spPr>
          <a:xfrm>
            <a:off x="1986500" y="2043057"/>
            <a:ext cx="10695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Original</a:t>
            </a:r>
            <a:endParaRPr lang="en-US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27AE68-7B61-544E-9204-7D3B995C5715}"/>
              </a:ext>
            </a:extLst>
          </p:cNvPr>
          <p:cNvSpPr/>
          <p:nvPr/>
        </p:nvSpPr>
        <p:spPr>
          <a:xfrm>
            <a:off x="8601216" y="2043057"/>
            <a:ext cx="6992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06832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BA2ABF1-BB53-C349-8643-62C6407C3976}"/>
              </a:ext>
            </a:extLst>
          </p:cNvPr>
          <p:cNvSpPr txBox="1">
            <a:spLocks/>
          </p:cNvSpPr>
          <p:nvPr/>
        </p:nvSpPr>
        <p:spPr>
          <a:xfrm>
            <a:off x="919162" y="207963"/>
            <a:ext cx="10353675" cy="1135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order 149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8A49BF-B2EF-634C-ADBA-F6941E146A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2528" y="2443169"/>
            <a:ext cx="5982943" cy="38218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E8ED0C-3040-C84F-B2A4-083D472A62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761" y="2443167"/>
            <a:ext cx="5652526" cy="382187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10476C0-0DB1-044D-9488-C4DA0A7C7888}"/>
              </a:ext>
            </a:extLst>
          </p:cNvPr>
          <p:cNvSpPr/>
          <p:nvPr/>
        </p:nvSpPr>
        <p:spPr>
          <a:xfrm>
            <a:off x="1986500" y="2043057"/>
            <a:ext cx="10695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Original</a:t>
            </a:r>
            <a:endParaRPr lang="en-US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27AE68-7B61-544E-9204-7D3B995C5715}"/>
              </a:ext>
            </a:extLst>
          </p:cNvPr>
          <p:cNvSpPr/>
          <p:nvPr/>
        </p:nvSpPr>
        <p:spPr>
          <a:xfrm>
            <a:off x="8601216" y="2043057"/>
            <a:ext cx="6992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endParaRPr lang="en-US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1C9556-5FA2-124C-AAC8-CA7F5DA2DA16}"/>
              </a:ext>
            </a:extLst>
          </p:cNvPr>
          <p:cNvSpPr/>
          <p:nvPr/>
        </p:nvSpPr>
        <p:spPr>
          <a:xfrm>
            <a:off x="8385612" y="5957269"/>
            <a:ext cx="1130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AOTF issue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725850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BA2ABF1-BB53-C349-8643-62C6407C3976}"/>
              </a:ext>
            </a:extLst>
          </p:cNvPr>
          <p:cNvSpPr txBox="1">
            <a:spLocks/>
          </p:cNvSpPr>
          <p:nvPr/>
        </p:nvSpPr>
        <p:spPr>
          <a:xfrm>
            <a:off x="919162" y="207963"/>
            <a:ext cx="10353675" cy="1135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order 165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8A49BF-B2EF-634C-ADBA-F6941E146A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6325" y="2443169"/>
            <a:ext cx="5655349" cy="38218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E8ED0C-3040-C84F-B2A4-083D472A62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761" y="2484971"/>
            <a:ext cx="5652526" cy="37382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10476C0-0DB1-044D-9488-C4DA0A7C7888}"/>
              </a:ext>
            </a:extLst>
          </p:cNvPr>
          <p:cNvSpPr/>
          <p:nvPr/>
        </p:nvSpPr>
        <p:spPr>
          <a:xfrm>
            <a:off x="1986500" y="2043057"/>
            <a:ext cx="10695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Original</a:t>
            </a:r>
            <a:endParaRPr lang="en-US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27AE68-7B61-544E-9204-7D3B995C5715}"/>
              </a:ext>
            </a:extLst>
          </p:cNvPr>
          <p:cNvSpPr/>
          <p:nvPr/>
        </p:nvSpPr>
        <p:spPr>
          <a:xfrm>
            <a:off x="8601216" y="2043057"/>
            <a:ext cx="6992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8286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BA2ABF1-BB53-C349-8643-62C6407C3976}"/>
              </a:ext>
            </a:extLst>
          </p:cNvPr>
          <p:cNvSpPr txBox="1">
            <a:spLocks/>
          </p:cNvSpPr>
          <p:nvPr/>
        </p:nvSpPr>
        <p:spPr>
          <a:xfrm>
            <a:off x="919162" y="207963"/>
            <a:ext cx="10353675" cy="1135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order 190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8A49BF-B2EF-634C-ADBA-F6941E146A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6325" y="2520817"/>
            <a:ext cx="5655349" cy="36665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E8ED0C-3040-C84F-B2A4-083D472A62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761" y="2513975"/>
            <a:ext cx="5652526" cy="368026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10476C0-0DB1-044D-9488-C4DA0A7C7888}"/>
              </a:ext>
            </a:extLst>
          </p:cNvPr>
          <p:cNvSpPr/>
          <p:nvPr/>
        </p:nvSpPr>
        <p:spPr>
          <a:xfrm>
            <a:off x="1986500" y="2043057"/>
            <a:ext cx="10695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Original</a:t>
            </a:r>
            <a:endParaRPr lang="en-US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27AE68-7B61-544E-9204-7D3B995C5715}"/>
              </a:ext>
            </a:extLst>
          </p:cNvPr>
          <p:cNvSpPr/>
          <p:nvPr/>
        </p:nvSpPr>
        <p:spPr>
          <a:xfrm>
            <a:off x="8601216" y="2043057"/>
            <a:ext cx="6992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37835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764D1B1C-9699-8245-BD65-DC7D3BCC3A6B}"/>
              </a:ext>
            </a:extLst>
          </p:cNvPr>
          <p:cNvSpPr txBox="1">
            <a:spLocks/>
          </p:cNvSpPr>
          <p:nvPr/>
        </p:nvSpPr>
        <p:spPr>
          <a:xfrm>
            <a:off x="814387" y="1557338"/>
            <a:ext cx="10215562" cy="4986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The initial results look promising. By generalizing to all “orders” and “bins” some quality/match is lost, but the “recipe” does improve the results compared to a single gaussian.</a:t>
            </a:r>
          </a:p>
          <a:p>
            <a:r>
              <a:rPr lang="en-US" dirty="0">
                <a:solidFill>
                  <a:schemeClr val="bg1"/>
                </a:solidFill>
              </a:rPr>
              <a:t>The fact that the displacement of the “ghost” is proportional to frequency suggest a refraction + reflection process. Perhaps a lens cracked?</a:t>
            </a:r>
          </a:p>
          <a:p>
            <a:r>
              <a:rPr lang="en-US" dirty="0">
                <a:solidFill>
                  <a:schemeClr val="bg1"/>
                </a:solidFill>
              </a:rPr>
              <a:t>Importantly, my recommendation is not to use “variable” ILS, but to add a displace “ghost” image.</a:t>
            </a:r>
          </a:p>
          <a:p>
            <a:r>
              <a:rPr lang="en-US" dirty="0">
                <a:solidFill>
                  <a:schemeClr val="bg1"/>
                </a:solidFill>
              </a:rPr>
              <a:t> We need to start refining the “recipe” coefficients and to test on other datasets.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BA2ABF1-BB53-C349-8643-62C6407C3976}"/>
              </a:ext>
            </a:extLst>
          </p:cNvPr>
          <p:cNvSpPr txBox="1">
            <a:spLocks/>
          </p:cNvSpPr>
          <p:nvPr/>
        </p:nvSpPr>
        <p:spPr>
          <a:xfrm>
            <a:off x="919162" y="207963"/>
            <a:ext cx="10353675" cy="1135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ILS + ghost “recipe”</a:t>
            </a:r>
          </a:p>
        </p:txBody>
      </p:sp>
    </p:spTree>
    <p:extLst>
      <p:ext uri="{BB962C8B-B14F-4D97-AF65-F5344CB8AC3E}">
        <p14:creationId xmlns:p14="http://schemas.microsoft.com/office/powerpoint/2010/main" val="25128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77376-AC07-114D-9918-CB44AD192E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93714"/>
            <a:ext cx="9144000" cy="1135062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Resolving power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4676C4-C799-0B4A-BF4C-FD4765E458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00262"/>
            <a:ext cx="9144000" cy="426402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 investigate the response of the instrument across the pixels by performing a </a:t>
            </a:r>
            <a:r>
              <a:rPr lang="en-US" b="1" u="sng" dirty="0">
                <a:solidFill>
                  <a:schemeClr val="bg1"/>
                </a:solidFill>
              </a:rPr>
              <a:t>convolution</a:t>
            </a:r>
            <a:r>
              <a:rPr lang="en-US" dirty="0">
                <a:solidFill>
                  <a:schemeClr val="bg1"/>
                </a:solidFill>
              </a:rPr>
              <a:t> between the observed data and a synthetic fully resolved spectrum (RP&gt;2E5).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The convolution between the fully data and the fully-resolved model is effectively a form or auto-correlation, returning the kernel of the instrument. Due to the periodicity of the CO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 lines, “aliases” appear at 2 times the rotational constant.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We use  a local convolution (+/- 25% of the pixels) at  each pixel to perform the analysis.</a:t>
            </a:r>
          </a:p>
        </p:txBody>
      </p:sp>
    </p:spTree>
    <p:extLst>
      <p:ext uri="{BB962C8B-B14F-4D97-AF65-F5344CB8AC3E}">
        <p14:creationId xmlns:p14="http://schemas.microsoft.com/office/powerpoint/2010/main" val="1605862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53EEB4-B526-4D4D-AFEE-5FE6A0BE00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7200" y="715965"/>
            <a:ext cx="5511800" cy="1054100"/>
          </a:xfrm>
          <a:prstGeom prst="rect">
            <a:avLst/>
          </a:prstGeom>
        </p:spPr>
      </p:pic>
      <p:pic>
        <p:nvPicPr>
          <p:cNvPr id="6" name="auto" descr="auto">
            <a:hlinkClick r:id="" action="ppaction://media"/>
            <a:extLst>
              <a:ext uri="{FF2B5EF4-FFF2-40B4-BE49-F238E27FC236}">
                <a16:creationId xmlns:a16="http://schemas.microsoft.com/office/drawing/2014/main" id="{CC8BBB14-E4D2-1D44-BDFE-465B25609BE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0633" y="2112201"/>
            <a:ext cx="11910733" cy="420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08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303F67-2F3A-E249-9769-4C82FFF31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293" y="1239955"/>
            <a:ext cx="4064000" cy="2540000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80D394-3797-924F-8CCF-AB32090B9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293" y="4007741"/>
            <a:ext cx="4064000" cy="2540000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213C29-18B8-AA43-936B-044540DC84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7322" y="1239955"/>
            <a:ext cx="4064000" cy="2540000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BC3168-AACF-DF43-9383-1DEE4A42E2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7322" y="4007741"/>
            <a:ext cx="4064000" cy="2540000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BAD7F0E-BC25-2643-A072-3561EFF90818}"/>
              </a:ext>
            </a:extLst>
          </p:cNvPr>
          <p:cNvSpPr/>
          <p:nvPr/>
        </p:nvSpPr>
        <p:spPr>
          <a:xfrm>
            <a:off x="4901304" y="287761"/>
            <a:ext cx="20760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 119</a:t>
            </a:r>
            <a:endParaRPr lang="en-US" sz="32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2723F6-C014-224A-967A-CB7200905063}"/>
              </a:ext>
            </a:extLst>
          </p:cNvPr>
          <p:cNvSpPr/>
          <p:nvPr/>
        </p:nvSpPr>
        <p:spPr>
          <a:xfrm>
            <a:off x="1691908" y="851443"/>
            <a:ext cx="7264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lang="en-US" sz="2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AD2DBF-105B-F942-BDEC-BE770A4C3318}"/>
              </a:ext>
            </a:extLst>
          </p:cNvPr>
          <p:cNvSpPr/>
          <p:nvPr/>
        </p:nvSpPr>
        <p:spPr>
          <a:xfrm>
            <a:off x="3395404" y="839845"/>
            <a:ext cx="883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endParaRPr lang="en-US" sz="2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B35DA15-2AE3-A34B-9A99-F2DFBF8F9F65}"/>
              </a:ext>
            </a:extLst>
          </p:cNvPr>
          <p:cNvSpPr/>
          <p:nvPr/>
        </p:nvSpPr>
        <p:spPr>
          <a:xfrm>
            <a:off x="7802195" y="851443"/>
            <a:ext cx="7264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lang="en-US" sz="20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2E45000-321B-C64A-B4C4-0E4D5936B955}"/>
              </a:ext>
            </a:extLst>
          </p:cNvPr>
          <p:cNvSpPr/>
          <p:nvPr/>
        </p:nvSpPr>
        <p:spPr>
          <a:xfrm>
            <a:off x="9505691" y="839845"/>
            <a:ext cx="883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endParaRPr lang="en-US" sz="2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787EC9-9ED1-F940-B370-9BCD2E81799C}"/>
              </a:ext>
            </a:extLst>
          </p:cNvPr>
          <p:cNvSpPr/>
          <p:nvPr/>
        </p:nvSpPr>
        <p:spPr>
          <a:xfrm>
            <a:off x="2549505" y="3693793"/>
            <a:ext cx="8707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Pixels</a:t>
            </a:r>
            <a:endParaRPr lang="en-US" sz="2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72E4E37-FD79-2942-A054-966F73A69EA4}"/>
              </a:ext>
            </a:extLst>
          </p:cNvPr>
          <p:cNvSpPr/>
          <p:nvPr/>
        </p:nvSpPr>
        <p:spPr>
          <a:xfrm>
            <a:off x="8528676" y="3693793"/>
            <a:ext cx="8707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Pixels</a:t>
            </a:r>
            <a:endParaRPr lang="en-US" sz="20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ACC645-6B1C-7543-9332-49A4F0739828}"/>
              </a:ext>
            </a:extLst>
          </p:cNvPr>
          <p:cNvSpPr/>
          <p:nvPr/>
        </p:nvSpPr>
        <p:spPr>
          <a:xfrm rot="16200000">
            <a:off x="5870360" y="2309900"/>
            <a:ext cx="16962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Kernel shape</a:t>
            </a:r>
            <a:endParaRPr lang="en-US" sz="20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9CA5E52-F788-CE40-BBEC-E8475783954F}"/>
              </a:ext>
            </a:extLst>
          </p:cNvPr>
          <p:cNvSpPr/>
          <p:nvPr/>
        </p:nvSpPr>
        <p:spPr>
          <a:xfrm rot="16200000">
            <a:off x="5870360" y="5122505"/>
            <a:ext cx="16962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Kernel shape</a:t>
            </a:r>
            <a:endParaRPr lang="en-US" sz="20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F3B28D1-0609-2745-935A-E49D56737DF3}"/>
              </a:ext>
            </a:extLst>
          </p:cNvPr>
          <p:cNvSpPr/>
          <p:nvPr/>
        </p:nvSpPr>
        <p:spPr>
          <a:xfrm rot="16200000">
            <a:off x="-88911" y="5077686"/>
            <a:ext cx="16962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Kernel shape</a:t>
            </a:r>
            <a:endParaRPr lang="en-US" sz="2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3E4DE93-9032-EE43-8910-E5BF92BC6EF4}"/>
              </a:ext>
            </a:extLst>
          </p:cNvPr>
          <p:cNvSpPr/>
          <p:nvPr/>
        </p:nvSpPr>
        <p:spPr>
          <a:xfrm rot="16200000">
            <a:off x="-147669" y="2309900"/>
            <a:ext cx="16962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Kernel shape</a:t>
            </a:r>
            <a:endParaRPr lang="en-US" sz="20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DB4396C-DA73-EF44-8CB5-BB6F51ECE5D7}"/>
              </a:ext>
            </a:extLst>
          </p:cNvPr>
          <p:cNvSpPr/>
          <p:nvPr/>
        </p:nvSpPr>
        <p:spPr>
          <a:xfrm>
            <a:off x="4282385" y="3379845"/>
            <a:ext cx="7409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Bin0</a:t>
            </a:r>
            <a:endParaRPr lang="en-US" sz="2000" b="1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29B3CDC-31B9-F54F-9F8C-9E43A9867C92}"/>
              </a:ext>
            </a:extLst>
          </p:cNvPr>
          <p:cNvSpPr/>
          <p:nvPr/>
        </p:nvSpPr>
        <p:spPr>
          <a:xfrm>
            <a:off x="4311764" y="6147631"/>
            <a:ext cx="7409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Bin1</a:t>
            </a:r>
            <a:endParaRPr lang="en-US" sz="2000" b="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DD5286D-4592-0041-A12A-EC2898E4BF38}"/>
              </a:ext>
            </a:extLst>
          </p:cNvPr>
          <p:cNvSpPr/>
          <p:nvPr/>
        </p:nvSpPr>
        <p:spPr>
          <a:xfrm>
            <a:off x="10300414" y="3354871"/>
            <a:ext cx="7409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Bin2</a:t>
            </a:r>
            <a:endParaRPr lang="en-US" sz="2000" b="1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53693D1-EDCF-FA4D-A838-A301E3C93905}"/>
              </a:ext>
            </a:extLst>
          </p:cNvPr>
          <p:cNvSpPr/>
          <p:nvPr/>
        </p:nvSpPr>
        <p:spPr>
          <a:xfrm>
            <a:off x="10297498" y="6180380"/>
            <a:ext cx="7409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Bin3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31487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303F67-2F3A-E249-9769-4C82FFF310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59293" y="1239955"/>
            <a:ext cx="4064000" cy="2540000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80D394-3797-924F-8CCF-AB32090B943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59293" y="4007741"/>
            <a:ext cx="4064000" cy="2540000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213C29-18B8-AA43-936B-044540DC844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977322" y="1239955"/>
            <a:ext cx="4064000" cy="2540000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BC3168-AACF-DF43-9383-1DEE4A42E2A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977322" y="4007741"/>
            <a:ext cx="4064000" cy="2540000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BAD7F0E-BC25-2643-A072-3561EFF90818}"/>
              </a:ext>
            </a:extLst>
          </p:cNvPr>
          <p:cNvSpPr/>
          <p:nvPr/>
        </p:nvSpPr>
        <p:spPr>
          <a:xfrm>
            <a:off x="4901304" y="287761"/>
            <a:ext cx="2098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 149</a:t>
            </a:r>
            <a:endParaRPr lang="en-US" sz="32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2723F6-C014-224A-967A-CB7200905063}"/>
              </a:ext>
            </a:extLst>
          </p:cNvPr>
          <p:cNvSpPr/>
          <p:nvPr/>
        </p:nvSpPr>
        <p:spPr>
          <a:xfrm>
            <a:off x="1691908" y="851443"/>
            <a:ext cx="7264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lang="en-US" sz="2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AD2DBF-105B-F942-BDEC-BE770A4C3318}"/>
              </a:ext>
            </a:extLst>
          </p:cNvPr>
          <p:cNvSpPr/>
          <p:nvPr/>
        </p:nvSpPr>
        <p:spPr>
          <a:xfrm>
            <a:off x="3395404" y="839845"/>
            <a:ext cx="883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endParaRPr lang="en-US" sz="2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B35DA15-2AE3-A34B-9A99-F2DFBF8F9F65}"/>
              </a:ext>
            </a:extLst>
          </p:cNvPr>
          <p:cNvSpPr/>
          <p:nvPr/>
        </p:nvSpPr>
        <p:spPr>
          <a:xfrm>
            <a:off x="7802195" y="851443"/>
            <a:ext cx="7264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lang="en-US" sz="20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2E45000-321B-C64A-B4C4-0E4D5936B955}"/>
              </a:ext>
            </a:extLst>
          </p:cNvPr>
          <p:cNvSpPr/>
          <p:nvPr/>
        </p:nvSpPr>
        <p:spPr>
          <a:xfrm>
            <a:off x="9505691" y="839845"/>
            <a:ext cx="883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endParaRPr lang="en-US" sz="2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787EC9-9ED1-F940-B370-9BCD2E81799C}"/>
              </a:ext>
            </a:extLst>
          </p:cNvPr>
          <p:cNvSpPr/>
          <p:nvPr/>
        </p:nvSpPr>
        <p:spPr>
          <a:xfrm>
            <a:off x="2549505" y="3693793"/>
            <a:ext cx="8707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Pixels</a:t>
            </a:r>
            <a:endParaRPr lang="en-US" sz="2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72E4E37-FD79-2942-A054-966F73A69EA4}"/>
              </a:ext>
            </a:extLst>
          </p:cNvPr>
          <p:cNvSpPr/>
          <p:nvPr/>
        </p:nvSpPr>
        <p:spPr>
          <a:xfrm>
            <a:off x="8528676" y="3693793"/>
            <a:ext cx="8707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Pixels</a:t>
            </a:r>
            <a:endParaRPr lang="en-US" sz="20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ACC645-6B1C-7543-9332-49A4F0739828}"/>
              </a:ext>
            </a:extLst>
          </p:cNvPr>
          <p:cNvSpPr/>
          <p:nvPr/>
        </p:nvSpPr>
        <p:spPr>
          <a:xfrm rot="16200000">
            <a:off x="5870360" y="2309900"/>
            <a:ext cx="16962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Kernel shape</a:t>
            </a:r>
            <a:endParaRPr lang="en-US" sz="20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9CA5E52-F788-CE40-BBEC-E8475783954F}"/>
              </a:ext>
            </a:extLst>
          </p:cNvPr>
          <p:cNvSpPr/>
          <p:nvPr/>
        </p:nvSpPr>
        <p:spPr>
          <a:xfrm rot="16200000">
            <a:off x="5870360" y="5122505"/>
            <a:ext cx="16962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Kernel shape</a:t>
            </a:r>
            <a:endParaRPr lang="en-US" sz="20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F3B28D1-0609-2745-935A-E49D56737DF3}"/>
              </a:ext>
            </a:extLst>
          </p:cNvPr>
          <p:cNvSpPr/>
          <p:nvPr/>
        </p:nvSpPr>
        <p:spPr>
          <a:xfrm rot="16200000">
            <a:off x="-88911" y="5077686"/>
            <a:ext cx="16962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Kernel shape</a:t>
            </a:r>
            <a:endParaRPr lang="en-US" sz="2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3E4DE93-9032-EE43-8910-E5BF92BC6EF4}"/>
              </a:ext>
            </a:extLst>
          </p:cNvPr>
          <p:cNvSpPr/>
          <p:nvPr/>
        </p:nvSpPr>
        <p:spPr>
          <a:xfrm rot="16200000">
            <a:off x="-147669" y="2309900"/>
            <a:ext cx="16962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Kernel shape</a:t>
            </a:r>
            <a:endParaRPr lang="en-US" sz="20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DB4396C-DA73-EF44-8CB5-BB6F51ECE5D7}"/>
              </a:ext>
            </a:extLst>
          </p:cNvPr>
          <p:cNvSpPr/>
          <p:nvPr/>
        </p:nvSpPr>
        <p:spPr>
          <a:xfrm>
            <a:off x="4282385" y="3379845"/>
            <a:ext cx="7409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Bin0</a:t>
            </a:r>
            <a:endParaRPr lang="en-US" sz="2000" b="1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29B3CDC-31B9-F54F-9F8C-9E43A9867C92}"/>
              </a:ext>
            </a:extLst>
          </p:cNvPr>
          <p:cNvSpPr/>
          <p:nvPr/>
        </p:nvSpPr>
        <p:spPr>
          <a:xfrm>
            <a:off x="4311764" y="6147631"/>
            <a:ext cx="7409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Bin1</a:t>
            </a:r>
            <a:endParaRPr lang="en-US" sz="2000" b="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DD5286D-4592-0041-A12A-EC2898E4BF38}"/>
              </a:ext>
            </a:extLst>
          </p:cNvPr>
          <p:cNvSpPr/>
          <p:nvPr/>
        </p:nvSpPr>
        <p:spPr>
          <a:xfrm>
            <a:off x="10300414" y="3354871"/>
            <a:ext cx="7409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Bin2</a:t>
            </a:r>
            <a:endParaRPr lang="en-US" sz="2000" b="1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53693D1-EDCF-FA4D-A838-A301E3C93905}"/>
              </a:ext>
            </a:extLst>
          </p:cNvPr>
          <p:cNvSpPr/>
          <p:nvPr/>
        </p:nvSpPr>
        <p:spPr>
          <a:xfrm>
            <a:off x="10297498" y="6180380"/>
            <a:ext cx="7409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Bin3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67597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303F67-2F3A-E249-9769-4C82FFF310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59293" y="1239955"/>
            <a:ext cx="4064000" cy="2540000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80D394-3797-924F-8CCF-AB32090B943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59293" y="4007741"/>
            <a:ext cx="4064000" cy="2540000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213C29-18B8-AA43-936B-044540DC844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977322" y="1239955"/>
            <a:ext cx="4064000" cy="2540000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BC3168-AACF-DF43-9383-1DEE4A42E2A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977322" y="4007741"/>
            <a:ext cx="4064000" cy="2540000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BAD7F0E-BC25-2643-A072-3561EFF90818}"/>
              </a:ext>
            </a:extLst>
          </p:cNvPr>
          <p:cNvSpPr/>
          <p:nvPr/>
        </p:nvSpPr>
        <p:spPr>
          <a:xfrm>
            <a:off x="4901304" y="287761"/>
            <a:ext cx="2098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 165</a:t>
            </a:r>
            <a:endParaRPr lang="en-US" sz="32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2723F6-C014-224A-967A-CB7200905063}"/>
              </a:ext>
            </a:extLst>
          </p:cNvPr>
          <p:cNvSpPr/>
          <p:nvPr/>
        </p:nvSpPr>
        <p:spPr>
          <a:xfrm>
            <a:off x="1691908" y="851443"/>
            <a:ext cx="7264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lang="en-US" sz="2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AD2DBF-105B-F942-BDEC-BE770A4C3318}"/>
              </a:ext>
            </a:extLst>
          </p:cNvPr>
          <p:cNvSpPr/>
          <p:nvPr/>
        </p:nvSpPr>
        <p:spPr>
          <a:xfrm>
            <a:off x="3395404" y="839845"/>
            <a:ext cx="883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endParaRPr lang="en-US" sz="2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B35DA15-2AE3-A34B-9A99-F2DFBF8F9F65}"/>
              </a:ext>
            </a:extLst>
          </p:cNvPr>
          <p:cNvSpPr/>
          <p:nvPr/>
        </p:nvSpPr>
        <p:spPr>
          <a:xfrm>
            <a:off x="7802195" y="851443"/>
            <a:ext cx="7264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lang="en-US" sz="20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2E45000-321B-C64A-B4C4-0E4D5936B955}"/>
              </a:ext>
            </a:extLst>
          </p:cNvPr>
          <p:cNvSpPr/>
          <p:nvPr/>
        </p:nvSpPr>
        <p:spPr>
          <a:xfrm>
            <a:off x="9505691" y="839845"/>
            <a:ext cx="883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endParaRPr lang="en-US" sz="2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787EC9-9ED1-F940-B370-9BCD2E81799C}"/>
              </a:ext>
            </a:extLst>
          </p:cNvPr>
          <p:cNvSpPr/>
          <p:nvPr/>
        </p:nvSpPr>
        <p:spPr>
          <a:xfrm>
            <a:off x="2549505" y="3693793"/>
            <a:ext cx="8707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Pixels</a:t>
            </a:r>
            <a:endParaRPr lang="en-US" sz="2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72E4E37-FD79-2942-A054-966F73A69EA4}"/>
              </a:ext>
            </a:extLst>
          </p:cNvPr>
          <p:cNvSpPr/>
          <p:nvPr/>
        </p:nvSpPr>
        <p:spPr>
          <a:xfrm>
            <a:off x="8528676" y="3693793"/>
            <a:ext cx="8707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Pixels</a:t>
            </a:r>
            <a:endParaRPr lang="en-US" sz="20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ACC645-6B1C-7543-9332-49A4F0739828}"/>
              </a:ext>
            </a:extLst>
          </p:cNvPr>
          <p:cNvSpPr/>
          <p:nvPr/>
        </p:nvSpPr>
        <p:spPr>
          <a:xfrm rot="16200000">
            <a:off x="5870360" y="2309900"/>
            <a:ext cx="16962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Kernel shape</a:t>
            </a:r>
            <a:endParaRPr lang="en-US" sz="20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9CA5E52-F788-CE40-BBEC-E8475783954F}"/>
              </a:ext>
            </a:extLst>
          </p:cNvPr>
          <p:cNvSpPr/>
          <p:nvPr/>
        </p:nvSpPr>
        <p:spPr>
          <a:xfrm rot="16200000">
            <a:off x="5870360" y="5122505"/>
            <a:ext cx="16962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Kernel shape</a:t>
            </a:r>
            <a:endParaRPr lang="en-US" sz="20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F3B28D1-0609-2745-935A-E49D56737DF3}"/>
              </a:ext>
            </a:extLst>
          </p:cNvPr>
          <p:cNvSpPr/>
          <p:nvPr/>
        </p:nvSpPr>
        <p:spPr>
          <a:xfrm rot="16200000">
            <a:off x="-88911" y="5077686"/>
            <a:ext cx="16962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Kernel shape</a:t>
            </a:r>
            <a:endParaRPr lang="en-US" sz="2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3E4DE93-9032-EE43-8910-E5BF92BC6EF4}"/>
              </a:ext>
            </a:extLst>
          </p:cNvPr>
          <p:cNvSpPr/>
          <p:nvPr/>
        </p:nvSpPr>
        <p:spPr>
          <a:xfrm rot="16200000">
            <a:off x="-147669" y="2309900"/>
            <a:ext cx="16962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Kernel shape</a:t>
            </a:r>
            <a:endParaRPr lang="en-US" sz="20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DB4396C-DA73-EF44-8CB5-BB6F51ECE5D7}"/>
              </a:ext>
            </a:extLst>
          </p:cNvPr>
          <p:cNvSpPr/>
          <p:nvPr/>
        </p:nvSpPr>
        <p:spPr>
          <a:xfrm>
            <a:off x="4282385" y="3379845"/>
            <a:ext cx="7409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Bin0</a:t>
            </a:r>
            <a:endParaRPr lang="en-US" sz="2000" b="1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29B3CDC-31B9-F54F-9F8C-9E43A9867C92}"/>
              </a:ext>
            </a:extLst>
          </p:cNvPr>
          <p:cNvSpPr/>
          <p:nvPr/>
        </p:nvSpPr>
        <p:spPr>
          <a:xfrm>
            <a:off x="4311764" y="6147631"/>
            <a:ext cx="7409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Bin1</a:t>
            </a:r>
            <a:endParaRPr lang="en-US" sz="2000" b="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DD5286D-4592-0041-A12A-EC2898E4BF38}"/>
              </a:ext>
            </a:extLst>
          </p:cNvPr>
          <p:cNvSpPr/>
          <p:nvPr/>
        </p:nvSpPr>
        <p:spPr>
          <a:xfrm>
            <a:off x="10300414" y="3354871"/>
            <a:ext cx="7409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Bin2</a:t>
            </a:r>
            <a:endParaRPr lang="en-US" sz="2000" b="1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53693D1-EDCF-FA4D-A838-A301E3C93905}"/>
              </a:ext>
            </a:extLst>
          </p:cNvPr>
          <p:cNvSpPr/>
          <p:nvPr/>
        </p:nvSpPr>
        <p:spPr>
          <a:xfrm>
            <a:off x="10297498" y="6180380"/>
            <a:ext cx="7409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Bin3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384969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303F67-2F3A-E249-9769-4C82FFF310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59293" y="1239955"/>
            <a:ext cx="4064000" cy="2540000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80D394-3797-924F-8CCF-AB32090B943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59293" y="4007741"/>
            <a:ext cx="4064000" cy="2540000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213C29-18B8-AA43-936B-044540DC844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977322" y="1239955"/>
            <a:ext cx="4064000" cy="2540000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BC3168-AACF-DF43-9383-1DEE4A42E2A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977322" y="4007741"/>
            <a:ext cx="4064000" cy="2540000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BAD7F0E-BC25-2643-A072-3561EFF90818}"/>
              </a:ext>
            </a:extLst>
          </p:cNvPr>
          <p:cNvSpPr/>
          <p:nvPr/>
        </p:nvSpPr>
        <p:spPr>
          <a:xfrm>
            <a:off x="4901304" y="287761"/>
            <a:ext cx="2098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 190</a:t>
            </a:r>
            <a:endParaRPr lang="en-US" sz="32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2723F6-C014-224A-967A-CB7200905063}"/>
              </a:ext>
            </a:extLst>
          </p:cNvPr>
          <p:cNvSpPr/>
          <p:nvPr/>
        </p:nvSpPr>
        <p:spPr>
          <a:xfrm>
            <a:off x="1691908" y="851443"/>
            <a:ext cx="7264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lang="en-US" sz="2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AD2DBF-105B-F942-BDEC-BE770A4C3318}"/>
              </a:ext>
            </a:extLst>
          </p:cNvPr>
          <p:cNvSpPr/>
          <p:nvPr/>
        </p:nvSpPr>
        <p:spPr>
          <a:xfrm>
            <a:off x="3395404" y="839845"/>
            <a:ext cx="883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endParaRPr lang="en-US" sz="2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B35DA15-2AE3-A34B-9A99-F2DFBF8F9F65}"/>
              </a:ext>
            </a:extLst>
          </p:cNvPr>
          <p:cNvSpPr/>
          <p:nvPr/>
        </p:nvSpPr>
        <p:spPr>
          <a:xfrm>
            <a:off x="7802195" y="851443"/>
            <a:ext cx="7264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lang="en-US" sz="20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2E45000-321B-C64A-B4C4-0E4D5936B955}"/>
              </a:ext>
            </a:extLst>
          </p:cNvPr>
          <p:cNvSpPr/>
          <p:nvPr/>
        </p:nvSpPr>
        <p:spPr>
          <a:xfrm>
            <a:off x="9505691" y="839845"/>
            <a:ext cx="883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endParaRPr lang="en-US" sz="2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787EC9-9ED1-F940-B370-9BCD2E81799C}"/>
              </a:ext>
            </a:extLst>
          </p:cNvPr>
          <p:cNvSpPr/>
          <p:nvPr/>
        </p:nvSpPr>
        <p:spPr>
          <a:xfrm>
            <a:off x="2549505" y="3693793"/>
            <a:ext cx="8707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Pixels</a:t>
            </a:r>
            <a:endParaRPr lang="en-US" sz="2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72E4E37-FD79-2942-A054-966F73A69EA4}"/>
              </a:ext>
            </a:extLst>
          </p:cNvPr>
          <p:cNvSpPr/>
          <p:nvPr/>
        </p:nvSpPr>
        <p:spPr>
          <a:xfrm>
            <a:off x="8528676" y="3693793"/>
            <a:ext cx="8707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Pixels</a:t>
            </a:r>
            <a:endParaRPr lang="en-US" sz="20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ACC645-6B1C-7543-9332-49A4F0739828}"/>
              </a:ext>
            </a:extLst>
          </p:cNvPr>
          <p:cNvSpPr/>
          <p:nvPr/>
        </p:nvSpPr>
        <p:spPr>
          <a:xfrm rot="16200000">
            <a:off x="5870360" y="2309900"/>
            <a:ext cx="16962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Kernel shape</a:t>
            </a:r>
            <a:endParaRPr lang="en-US" sz="20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9CA5E52-F788-CE40-BBEC-E8475783954F}"/>
              </a:ext>
            </a:extLst>
          </p:cNvPr>
          <p:cNvSpPr/>
          <p:nvPr/>
        </p:nvSpPr>
        <p:spPr>
          <a:xfrm rot="16200000">
            <a:off x="5870360" y="5122505"/>
            <a:ext cx="16962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Kernel shape</a:t>
            </a:r>
            <a:endParaRPr lang="en-US" sz="20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F3B28D1-0609-2745-935A-E49D56737DF3}"/>
              </a:ext>
            </a:extLst>
          </p:cNvPr>
          <p:cNvSpPr/>
          <p:nvPr/>
        </p:nvSpPr>
        <p:spPr>
          <a:xfrm rot="16200000">
            <a:off x="-88911" y="5077686"/>
            <a:ext cx="16962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Kernel shape</a:t>
            </a:r>
            <a:endParaRPr lang="en-US" sz="2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3E4DE93-9032-EE43-8910-E5BF92BC6EF4}"/>
              </a:ext>
            </a:extLst>
          </p:cNvPr>
          <p:cNvSpPr/>
          <p:nvPr/>
        </p:nvSpPr>
        <p:spPr>
          <a:xfrm rot="16200000">
            <a:off x="-147669" y="2309900"/>
            <a:ext cx="16962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Kernel shape</a:t>
            </a:r>
            <a:endParaRPr lang="en-US" sz="20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DB4396C-DA73-EF44-8CB5-BB6F51ECE5D7}"/>
              </a:ext>
            </a:extLst>
          </p:cNvPr>
          <p:cNvSpPr/>
          <p:nvPr/>
        </p:nvSpPr>
        <p:spPr>
          <a:xfrm>
            <a:off x="4282385" y="3379845"/>
            <a:ext cx="7409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Bin0</a:t>
            </a:r>
            <a:endParaRPr lang="en-US" sz="2000" b="1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29B3CDC-31B9-F54F-9F8C-9E43A9867C92}"/>
              </a:ext>
            </a:extLst>
          </p:cNvPr>
          <p:cNvSpPr/>
          <p:nvPr/>
        </p:nvSpPr>
        <p:spPr>
          <a:xfrm>
            <a:off x="4311764" y="6147631"/>
            <a:ext cx="7409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Bin1</a:t>
            </a:r>
            <a:endParaRPr lang="en-US" sz="2000" b="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DD5286D-4592-0041-A12A-EC2898E4BF38}"/>
              </a:ext>
            </a:extLst>
          </p:cNvPr>
          <p:cNvSpPr/>
          <p:nvPr/>
        </p:nvSpPr>
        <p:spPr>
          <a:xfrm>
            <a:off x="10300414" y="3354871"/>
            <a:ext cx="7409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Bin2</a:t>
            </a:r>
            <a:endParaRPr lang="en-US" sz="2000" b="1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53693D1-EDCF-FA4D-A838-A301E3C93905}"/>
              </a:ext>
            </a:extLst>
          </p:cNvPr>
          <p:cNvSpPr/>
          <p:nvPr/>
        </p:nvSpPr>
        <p:spPr>
          <a:xfrm>
            <a:off x="10297498" y="6180380"/>
            <a:ext cx="7409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Bin3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609644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764D1B1C-9699-8245-BD65-DC7D3BCC3A6B}"/>
              </a:ext>
            </a:extLst>
          </p:cNvPr>
          <p:cNvSpPr txBox="1">
            <a:spLocks/>
          </p:cNvSpPr>
          <p:nvPr/>
        </p:nvSpPr>
        <p:spPr>
          <a:xfrm>
            <a:off x="814387" y="1557338"/>
            <a:ext cx="10215562" cy="4986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I investigated a myriad of possible combinations and optical processes that could lead to this. </a:t>
            </a:r>
          </a:p>
          <a:p>
            <a:r>
              <a:rPr lang="en-US" dirty="0">
                <a:solidFill>
                  <a:schemeClr val="bg1"/>
                </a:solidFill>
              </a:rPr>
              <a:t>The existence of a “ghost” reflection is the most favored, since it can generalized across all orders, and would mean a crystal broke and there is a refracted ghost.</a:t>
            </a:r>
          </a:p>
          <a:p>
            <a:r>
              <a:rPr lang="en-US" dirty="0">
                <a:solidFill>
                  <a:schemeClr val="bg1"/>
                </a:solidFill>
              </a:rPr>
              <a:t>The “ghost” has an intensity of ~25% of the main signal, and it displaces up to 0.3 cm-1 across the detector.</a:t>
            </a:r>
          </a:p>
          <a:p>
            <a:r>
              <a:rPr lang="en-US" dirty="0">
                <a:solidFill>
                  <a:schemeClr val="bg1"/>
                </a:solidFill>
              </a:rPr>
              <a:t>We should NOT be affecting the ILS, but adding the “ghost” signal. This is what seems to be happening inside the instrument.</a:t>
            </a:r>
          </a:p>
          <a:p>
            <a:r>
              <a:rPr lang="en-US" dirty="0">
                <a:solidFill>
                  <a:schemeClr val="bg1"/>
                </a:solidFill>
              </a:rPr>
              <a:t>There are slight differences between bins but they can be generally well modeled with  a single solution for all bins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BA2ABF1-BB53-C349-8643-62C6407C3976}"/>
              </a:ext>
            </a:extLst>
          </p:cNvPr>
          <p:cNvSpPr txBox="1">
            <a:spLocks/>
          </p:cNvSpPr>
          <p:nvPr/>
        </p:nvSpPr>
        <p:spPr>
          <a:xfrm>
            <a:off x="919162" y="207963"/>
            <a:ext cx="10353675" cy="1135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an ILS issue, but a refracted “ghost”</a:t>
            </a:r>
          </a:p>
        </p:txBody>
      </p:sp>
    </p:spTree>
    <p:extLst>
      <p:ext uri="{BB962C8B-B14F-4D97-AF65-F5344CB8AC3E}">
        <p14:creationId xmlns:p14="http://schemas.microsoft.com/office/powerpoint/2010/main" val="1815373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764D1B1C-9699-8245-BD65-DC7D3BCC3A6B}"/>
              </a:ext>
            </a:extLst>
          </p:cNvPr>
          <p:cNvSpPr txBox="1">
            <a:spLocks/>
          </p:cNvSpPr>
          <p:nvPr/>
        </p:nvSpPr>
        <p:spPr>
          <a:xfrm>
            <a:off x="814387" y="1557338"/>
            <a:ext cx="10215562" cy="49863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Convolve the model to a resolving power of 20,000 – 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m(f) = h(f) * kernel(20,000), where h is the fully resolved model.</a:t>
            </a:r>
          </a:p>
          <a:p>
            <a:r>
              <a:rPr lang="en-US" dirty="0">
                <a:solidFill>
                  <a:schemeClr val="bg1"/>
                </a:solidFill>
              </a:rPr>
              <a:t>Compute a frequency displaced “ghost” image with the following dispersion [cm-1] at pixel ‘p’, where f0 is the center </a:t>
            </a:r>
            <a:r>
              <a:rPr lang="en-US" dirty="0" err="1">
                <a:solidFill>
                  <a:schemeClr val="bg1"/>
                </a:solidFill>
              </a:rPr>
              <a:t>freq</a:t>
            </a:r>
            <a:r>
              <a:rPr lang="en-US" dirty="0">
                <a:solidFill>
                  <a:schemeClr val="bg1"/>
                </a:solidFill>
              </a:rPr>
              <a:t> [cm-1].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df(p) = (-0.031606901 + 0.0018259633*p -2.4333526e-06*p*p)*(f0/3700)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The ghost model is </a:t>
            </a:r>
            <a:r>
              <a:rPr lang="en-US" dirty="0" err="1">
                <a:solidFill>
                  <a:schemeClr val="bg1"/>
                </a:solidFill>
              </a:rPr>
              <a:t>m_ghost</a:t>
            </a:r>
            <a:r>
              <a:rPr lang="en-US" dirty="0">
                <a:solidFill>
                  <a:schemeClr val="bg1"/>
                </a:solidFill>
              </a:rPr>
              <a:t>(f) = m(f + df[p])</a:t>
            </a:r>
          </a:p>
          <a:p>
            <a:r>
              <a:rPr lang="en-US" dirty="0">
                <a:solidFill>
                  <a:schemeClr val="bg1"/>
                </a:solidFill>
              </a:rPr>
              <a:t>The total signal </a:t>
            </a: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m_new</a:t>
            </a:r>
            <a:r>
              <a:rPr lang="en-US" dirty="0">
                <a:solidFill>
                  <a:schemeClr val="bg1"/>
                </a:solidFill>
              </a:rPr>
              <a:t>(f) = (m(f) + 0.25*</a:t>
            </a:r>
            <a:r>
              <a:rPr lang="en-US" dirty="0" err="1">
                <a:solidFill>
                  <a:schemeClr val="bg1"/>
                </a:solidFill>
              </a:rPr>
              <a:t>m_ghost</a:t>
            </a:r>
            <a:r>
              <a:rPr lang="en-US" dirty="0">
                <a:solidFill>
                  <a:schemeClr val="bg1"/>
                </a:solidFill>
              </a:rPr>
              <a:t>(f))/1.25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		     (m(f) + 0.25*m(</a:t>
            </a:r>
            <a:r>
              <a:rPr lang="en-US" dirty="0" err="1">
                <a:solidFill>
                  <a:schemeClr val="bg1"/>
                </a:solidFill>
              </a:rPr>
              <a:t>f+df</a:t>
            </a:r>
            <a:r>
              <a:rPr lang="en-US" dirty="0">
                <a:solidFill>
                  <a:schemeClr val="bg1"/>
                </a:solidFill>
              </a:rPr>
              <a:t>[p]))/1.25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BA2ABF1-BB53-C349-8643-62C6407C3976}"/>
              </a:ext>
            </a:extLst>
          </p:cNvPr>
          <p:cNvSpPr txBox="1">
            <a:spLocks/>
          </p:cNvSpPr>
          <p:nvPr/>
        </p:nvSpPr>
        <p:spPr>
          <a:xfrm>
            <a:off x="919162" y="207963"/>
            <a:ext cx="10353675" cy="1135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ILS + ghost “recipe”</a:t>
            </a:r>
          </a:p>
        </p:txBody>
      </p:sp>
    </p:spTree>
    <p:extLst>
      <p:ext uri="{BB962C8B-B14F-4D97-AF65-F5344CB8AC3E}">
        <p14:creationId xmlns:p14="http://schemas.microsoft.com/office/powerpoint/2010/main" val="701894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621</Words>
  <Application>Microsoft Macintosh PowerPoint</Application>
  <PresentationFormat>Widescreen</PresentationFormat>
  <Paragraphs>107</Paragraphs>
  <Slides>14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Characterization of the AOTF function and resolving power of the NOMAD/SO channel</vt:lpstr>
      <vt:lpstr>Resolving power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Characterization of the AOTF function and resolving power of the NOMAD/SO channel</dc:title>
  <dc:creator>Villanueva, Geronimo Luis (GSFC-6930)</dc:creator>
  <cp:lastModifiedBy>Villanueva, Geronimo Luis (GSFC-6930)</cp:lastModifiedBy>
  <cp:revision>121</cp:revision>
  <dcterms:created xsi:type="dcterms:W3CDTF">2020-04-15T03:16:29Z</dcterms:created>
  <dcterms:modified xsi:type="dcterms:W3CDTF">2021-05-24T23:58:59Z</dcterms:modified>
</cp:coreProperties>
</file>