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0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9"/>
  </p:normalViewPr>
  <p:slideViewPr>
    <p:cSldViewPr snapToGrid="0" snapToObjects="1">
      <p:cViewPr varScale="1">
        <p:scale>
          <a:sx n="100" d="100"/>
          <a:sy n="100" d="100"/>
        </p:scale>
        <p:origin x="192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07974-7335-4F4E-BDE4-624E63FF70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EE7882-9F7F-0F40-89A5-AE349568AC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49057-6C13-544C-B944-86C7BE46D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3D51-84EE-4342-A167-59A5062C565E}" type="datetimeFigureOut">
              <a:rPr lang="en-US" smtClean="0"/>
              <a:t>4/22/21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B15AD-C749-7A4B-91FF-A4F395421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CE4BD-9FC2-3D46-9317-0B73929EA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56D8-D1E1-E847-B372-532174C53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724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86003-04C1-DE47-A494-E94D400FC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E5A660-4101-DB46-8AB9-A013D28903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E29710-79A4-5347-B310-B74E9EE7C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3D51-84EE-4342-A167-59A5062C565E}" type="datetimeFigureOut">
              <a:rPr lang="en-US" smtClean="0"/>
              <a:t>4/22/21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61110-D42B-CE44-915E-90E1243E4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70EFB-7239-964F-AC6B-0C803493F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56D8-D1E1-E847-B372-532174C53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40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BE95B3-CD5B-FD42-BFC8-6530004ABF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6FA3FA-A0C0-8A4D-9D41-25FD578D76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083485-9062-E046-BC58-5F082D8DF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3D51-84EE-4342-A167-59A5062C565E}" type="datetimeFigureOut">
              <a:rPr lang="en-US" smtClean="0"/>
              <a:t>4/22/21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29468-BCA1-1B4E-A9A9-06AFE5539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5114C-2966-724C-B75A-E3AB337F4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56D8-D1E1-E847-B372-532174C53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345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23284-05C5-F04F-B614-9D6DBECBB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59AE3-66AA-E64C-B9F1-6C2A733F2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1914F-B784-3343-A5B4-98E995BBF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3D51-84EE-4342-A167-59A5062C565E}" type="datetimeFigureOut">
              <a:rPr lang="en-US" smtClean="0"/>
              <a:t>4/22/21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49F370-0E61-114F-B639-1832D9E43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49B23F-76DA-4544-9FE7-CEDD7D6B9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56D8-D1E1-E847-B372-532174C53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58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CCD24-C0D3-2441-8A6D-94AE96EDD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159F93-B634-B24B-8640-07B9CAA89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0CB31E-74A3-794D-9A90-8CF30E2FA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3D51-84EE-4342-A167-59A5062C565E}" type="datetimeFigureOut">
              <a:rPr lang="en-US" smtClean="0"/>
              <a:t>4/22/21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56578-3C9A-8C41-8D13-D2EEFBA5A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6A085E-E7D2-414A-90A4-6551B8DFD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56D8-D1E1-E847-B372-532174C53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093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754C2-0E74-B74A-9141-B9427DD08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E96D2-ABE9-D34F-9921-28AD1BBD9B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AE806C-012E-F441-AB0B-E34EFB2412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AC6548-3E3D-7840-82CB-750F354BF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3D51-84EE-4342-A167-59A5062C565E}" type="datetimeFigureOut">
              <a:rPr lang="en-US" smtClean="0"/>
              <a:t>4/22/21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B85C1-14B6-604D-B2DE-E70C12F6C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279DA3-1A3F-2445-94C2-68DF552A8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56D8-D1E1-E847-B372-532174C53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41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B7F40-3C95-6042-AFFD-9AB1CA567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3FAD34-36C1-6A47-9408-90EDEB2BF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6E31AF-9BA4-3047-BD3E-95B037F052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08A4FF-8E44-F044-A6E9-FFE78AC57B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2A536-46C5-6343-8066-571983D011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9C2C10-BCA2-B844-B2CF-2BA7BABED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3D51-84EE-4342-A167-59A5062C565E}" type="datetimeFigureOut">
              <a:rPr lang="en-US" smtClean="0"/>
              <a:t>4/22/21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F69348-DB5C-3147-B95D-F98DF4D6F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847D12-BEB9-204B-AFFE-3AFF15475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56D8-D1E1-E847-B372-532174C53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6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45F0A-7C18-9043-8030-575FE41D1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A88C69-890F-C243-A964-76482E3E0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3D51-84EE-4342-A167-59A5062C565E}" type="datetimeFigureOut">
              <a:rPr lang="en-US" smtClean="0"/>
              <a:t>4/22/21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69938D-371E-3C4C-BEDA-8DEBD2F72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7BC098-4E11-D64D-8944-D4D317E21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56D8-D1E1-E847-B372-532174C53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894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60FDBC-DE43-BB43-B8B6-C19D8A1FA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3D51-84EE-4342-A167-59A5062C565E}" type="datetimeFigureOut">
              <a:rPr lang="en-US" smtClean="0"/>
              <a:t>4/22/21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7BC41B-1951-C34C-BA4D-16F22619B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231458-73D0-914B-A636-B82B2CC9D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56D8-D1E1-E847-B372-532174C53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99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2E8C5-0B28-F745-A806-7AC09BE55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56FEE-5E21-714A-AEF1-2848E938C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F5C062-7BF9-BB48-A6D5-5EC143ABE8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BCC2CB-871D-F740-BB58-EFC1B9D58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3D51-84EE-4342-A167-59A5062C565E}" type="datetimeFigureOut">
              <a:rPr lang="en-US" smtClean="0"/>
              <a:t>4/22/21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0F3F2E-162A-0647-A282-201B66007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7DDF85-2ED7-3E43-AE93-BD0C30974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56D8-D1E1-E847-B372-532174C53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90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C3AFC-E770-C84E-B515-461D9A897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437DDB-43E2-724E-BA63-B1E79C6BDE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E4CE92-7C9B-C345-A3BA-61421FDC4D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423F4D-B793-D740-8EF5-332EC0C50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3D51-84EE-4342-A167-59A5062C565E}" type="datetimeFigureOut">
              <a:rPr lang="en-US" smtClean="0"/>
              <a:t>4/22/21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F5E1D3-2E3F-F54C-AB54-B710FD3E9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B2FE8A-3F84-AE4D-9087-EA5A075F1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56D8-D1E1-E847-B372-532174C53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004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1EC5AA-E367-7649-9931-1B056C569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473E94-29D4-8D43-82AE-C3D9E7572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F69838-0000-CB44-B530-BCB9EF95DD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33D51-84EE-4342-A167-59A5062C565E}" type="datetimeFigureOut">
              <a:rPr lang="en-US" smtClean="0"/>
              <a:t>4/22/21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A3BCB-F6B2-5143-8A0C-13A0D44742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F2C50-9ACD-AB43-BA2D-9F7FD5C133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B56D8-D1E1-E847-B372-532174C53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86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nasapsg/ExoMar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33871-2119-BC48-BB08-1B8CD36521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1533" y="680573"/>
            <a:ext cx="9144000" cy="5761324"/>
          </a:xfrm>
        </p:spPr>
        <p:txBody>
          <a:bodyPr>
            <a:noAutofit/>
          </a:bodyPr>
          <a:lstStyle/>
          <a:p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AOTF Characterization</a:t>
            </a:r>
            <a:b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ExoMars/TGO/NOMAD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Solar Occultation (SO) channel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Geronimo Villanueva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Giuliano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Liuzzi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NASA/GSFC – March/2021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620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6B07F5-AAD8-0E4F-AD64-D7DEC7E7D1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66800" y="685800"/>
            <a:ext cx="10058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198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6B07F5-AAD8-0E4F-AD64-D7DEC7E7D1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66800" y="685800"/>
            <a:ext cx="10058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424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6B07F5-AAD8-0E4F-AD64-D7DEC7E7D1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66800" y="685800"/>
            <a:ext cx="10058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504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6B07F5-AAD8-0E4F-AD64-D7DEC7E7D1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66800" y="685800"/>
            <a:ext cx="10058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997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6B07F5-AAD8-0E4F-AD64-D7DEC7E7D1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66800" y="685800"/>
            <a:ext cx="10058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754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6B07F5-AAD8-0E4F-AD64-D7DEC7E7D1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66800" y="685800"/>
            <a:ext cx="10058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769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6B07F5-AAD8-0E4F-AD64-D7DEC7E7D1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66800" y="685800"/>
            <a:ext cx="10058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489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6B07F5-AAD8-0E4F-AD64-D7DEC7E7D1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66800" y="685800"/>
            <a:ext cx="10058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36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6B07F5-AAD8-0E4F-AD64-D7DEC7E7D1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66800" y="685800"/>
            <a:ext cx="10058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00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6B07F5-AAD8-0E4F-AD64-D7DEC7E7D1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66800" y="685800"/>
            <a:ext cx="10058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168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9409-8E77-9E49-914D-8857DE3B8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072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Base calibration parameters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5EA90A-E956-C547-809C-138F07EA0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072" y="1325563"/>
            <a:ext cx="11320735" cy="14303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CB5818-90D3-544D-9A75-212595B1C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71" y="3227313"/>
            <a:ext cx="7740657" cy="314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501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6B07F5-AAD8-0E4F-AD64-D7DEC7E7D1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66800" y="685800"/>
            <a:ext cx="10058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6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6B07F5-AAD8-0E4F-AD64-D7DEC7E7D1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66800" y="685800"/>
            <a:ext cx="10058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9120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D570EB8-491F-8842-AEED-894D40923876}"/>
              </a:ext>
            </a:extLst>
          </p:cNvPr>
          <p:cNvSpPr txBox="1">
            <a:spLocks/>
          </p:cNvSpPr>
          <p:nvPr/>
        </p:nvSpPr>
        <p:spPr>
          <a:xfrm>
            <a:off x="1431533" y="680573"/>
            <a:ext cx="9144000" cy="57613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Determining a “recipe”</a:t>
            </a:r>
          </a:p>
        </p:txBody>
      </p:sp>
    </p:spTree>
    <p:extLst>
      <p:ext uri="{BB962C8B-B14F-4D97-AF65-F5344CB8AC3E}">
        <p14:creationId xmlns:p14="http://schemas.microsoft.com/office/powerpoint/2010/main" val="1873189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8748A2C-3C0D-5D42-AB35-7E2E00413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472" y="323135"/>
            <a:ext cx="11507056" cy="11928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A1BA5F-249F-3E4B-BF90-21119ED2B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472" y="1789397"/>
            <a:ext cx="3479800" cy="901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DAE126-4B61-7E47-B612-71408CA870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200400"/>
            <a:ext cx="11887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7096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D570EB8-491F-8842-AEED-894D40923876}"/>
              </a:ext>
            </a:extLst>
          </p:cNvPr>
          <p:cNvSpPr txBox="1">
            <a:spLocks/>
          </p:cNvSpPr>
          <p:nvPr/>
        </p:nvSpPr>
        <p:spPr>
          <a:xfrm>
            <a:off x="1452081" y="279881"/>
            <a:ext cx="9144000" cy="3059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How many orders to include to achieve a certain SNR considering this new AOTF model?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7827B7-7167-5D49-A52D-86C636EDCD5F}"/>
              </a:ext>
            </a:extLst>
          </p:cNvPr>
          <p:cNvSpPr/>
          <p:nvPr/>
        </p:nvSpPr>
        <p:spPr>
          <a:xfrm>
            <a:off x="3428144" y="342900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Study for altitudes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 5, 25, 50, 100 km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A46F36-164C-EC46-A02E-293FE55B7336}"/>
              </a:ext>
            </a:extLst>
          </p:cNvPr>
          <p:cNvSpPr/>
          <p:nvPr/>
        </p:nvSpPr>
        <p:spPr>
          <a:xfrm>
            <a:off x="3428144" y="4144331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Orders: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121: HDO/CO</a:t>
            </a:r>
            <a:r>
              <a:rPr lang="en-US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134: H</a:t>
            </a:r>
            <a:r>
              <a:rPr lang="en-US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O/CH</a:t>
            </a:r>
            <a:r>
              <a:rPr lang="en-US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148: CO</a:t>
            </a:r>
            <a:r>
              <a:rPr lang="en-US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168/169: H</a:t>
            </a:r>
            <a:r>
              <a:rPr lang="en-US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O/CO</a:t>
            </a:r>
            <a:r>
              <a:rPr lang="en-US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191: CO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030068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B4D507-807F-A846-99A1-EE777614D2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683250" y="228600"/>
            <a:ext cx="82296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4497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B4D507-807F-A846-99A1-EE777614D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250" y="228600"/>
            <a:ext cx="82296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3182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B4D507-807F-A846-99A1-EE777614D2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683250" y="228600"/>
            <a:ext cx="82296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9709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B4D507-807F-A846-99A1-EE777614D2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683250" y="228600"/>
            <a:ext cx="82296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0897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B4D507-807F-A846-99A1-EE777614D2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683250" y="228600"/>
            <a:ext cx="82296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517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8FBB16-E51D-5642-837A-35E683B96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0112" y="1771453"/>
            <a:ext cx="5842000" cy="4381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247DFD-B366-B24A-8664-AE5FC99E7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12" y="1771453"/>
            <a:ext cx="5842000" cy="43815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240A464-7B4E-3B49-8D80-E6853B9C2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2092" y="71919"/>
            <a:ext cx="6387815" cy="132556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Line area of solar line at 4383.5 cm</a:t>
            </a:r>
            <a:r>
              <a:rPr lang="en-US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(Mg) vs. AOTF frequency [cm</a:t>
            </a:r>
            <a:r>
              <a:rPr lang="en-US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D760108-95D5-244A-8102-B2AB79BD54B3}"/>
              </a:ext>
            </a:extLst>
          </p:cNvPr>
          <p:cNvSpPr txBox="1">
            <a:spLocks/>
          </p:cNvSpPr>
          <p:nvPr/>
        </p:nvSpPr>
        <p:spPr>
          <a:xfrm>
            <a:off x="0" y="1015429"/>
            <a:ext cx="63878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Without temperature correction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C77717A-879A-AE48-855B-EB07B5765EF7}"/>
              </a:ext>
            </a:extLst>
          </p:cNvPr>
          <p:cNvSpPr txBox="1">
            <a:spLocks/>
          </p:cNvSpPr>
          <p:nvPr/>
        </p:nvSpPr>
        <p:spPr>
          <a:xfrm>
            <a:off x="6054905" y="996032"/>
            <a:ext cx="63878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With temperature correction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33F15BC-7609-1E42-862D-890FAB93E96C}"/>
              </a:ext>
            </a:extLst>
          </p:cNvPr>
          <p:cNvSpPr txBox="1">
            <a:spLocks/>
          </p:cNvSpPr>
          <p:nvPr/>
        </p:nvSpPr>
        <p:spPr>
          <a:xfrm>
            <a:off x="234594" y="5602811"/>
            <a:ext cx="63878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5DDF149-B748-AC4B-A319-826891A836CB}"/>
              </a:ext>
            </a:extLst>
          </p:cNvPr>
          <p:cNvSpPr txBox="1">
            <a:spLocks/>
          </p:cNvSpPr>
          <p:nvPr/>
        </p:nvSpPr>
        <p:spPr>
          <a:xfrm>
            <a:off x="6250112" y="5602811"/>
            <a:ext cx="63878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39671968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B4D507-807F-A846-99A1-EE777614D2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683250" y="228600"/>
            <a:ext cx="82296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2684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B4D507-807F-A846-99A1-EE777614D2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683250" y="228600"/>
            <a:ext cx="82296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0906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B4D507-807F-A846-99A1-EE777614D2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683250" y="228600"/>
            <a:ext cx="82296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6466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B4D507-807F-A846-99A1-EE777614D2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683250" y="228600"/>
            <a:ext cx="82296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0900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B4D507-807F-A846-99A1-EE777614D2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683250" y="208052"/>
            <a:ext cx="82296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579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77B9D60-E66E-DE4E-9D9C-5C9FD3C9771E}"/>
              </a:ext>
            </a:extLst>
          </p:cNvPr>
          <p:cNvSpPr txBox="1"/>
          <p:nvPr/>
        </p:nvSpPr>
        <p:spPr>
          <a:xfrm>
            <a:off x="571072" y="1970069"/>
            <a:ext cx="10777590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miniscans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data can be mostly described with a single asymmetric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sinc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new global “recipe” has been determined. 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Information about a systematic “offset” is not possible to derive from the solar mini-scans and an independent study on the Mars data is needed. We are exploring full-scans and several orders in order to accurately quantify this extended AOTF response.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All codes and documentation for this study are available at: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https://github.com/nasapsg/ExoMars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F990D19-88E6-1544-B3B5-E955CC437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072" y="48566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Preliminary conclusions</a:t>
            </a:r>
          </a:p>
        </p:txBody>
      </p:sp>
    </p:spTree>
    <p:extLst>
      <p:ext uri="{BB962C8B-B14F-4D97-AF65-F5344CB8AC3E}">
        <p14:creationId xmlns:p14="http://schemas.microsoft.com/office/powerpoint/2010/main" val="2988479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3BE3F3F-5731-3945-B398-4035C3EE1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072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AOTF model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5C3FB5-7653-EE41-A553-9AEA4A3A1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413" y="1076217"/>
            <a:ext cx="10058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444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77B9D60-E66E-DE4E-9D9C-5C9FD3C9771E}"/>
              </a:ext>
            </a:extLst>
          </p:cNvPr>
          <p:cNvSpPr txBox="1"/>
          <p:nvPr/>
        </p:nvSpPr>
        <p:spPr>
          <a:xfrm>
            <a:off x="571072" y="1487184"/>
            <a:ext cx="1077759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AOTF profile may be contaminated with solar lines from other orders. 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 this affect the profile would appear intractable, but due to the AOTF and grating system, the contaminations only occur for lines exactly at distances of blaze times order. 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These contaminations would appear as a shifted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sinc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at that position, and can be easily identified and removed. 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These are not part of the AOTF transfer function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They are simply representations from another line!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These contaminant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sincs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are actually very useful for further refining the asymmetry and shape of the AOTF.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F990D19-88E6-1544-B3B5-E955CC437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072" y="1616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Contaminants and multiple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sincs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327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3BE3F3F-5731-3945-B398-4035C3EE1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072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AOTF model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5C3FB5-7653-EE41-A553-9AEA4A3A1B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02413" y="1076217"/>
            <a:ext cx="10058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015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3BE3F3F-5731-3945-B398-4035C3EE1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072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AOTF model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5C3FB5-7653-EE41-A553-9AEA4A3A1B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02413" y="1076217"/>
            <a:ext cx="10058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691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D570EB8-491F-8842-AEED-894D40923876}"/>
              </a:ext>
            </a:extLst>
          </p:cNvPr>
          <p:cNvSpPr txBox="1">
            <a:spLocks/>
          </p:cNvSpPr>
          <p:nvPr/>
        </p:nvSpPr>
        <p:spPr>
          <a:xfrm>
            <a:off x="1431533" y="680573"/>
            <a:ext cx="9144000" cy="57613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Analysis of several lines across the SO spectral range</a:t>
            </a:r>
          </a:p>
        </p:txBody>
      </p:sp>
    </p:spTree>
    <p:extLst>
      <p:ext uri="{BB962C8B-B14F-4D97-AF65-F5344CB8AC3E}">
        <p14:creationId xmlns:p14="http://schemas.microsoft.com/office/powerpoint/2010/main" val="2850441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6B07F5-AAD8-0E4F-AD64-D7DEC7E7D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685800"/>
            <a:ext cx="10058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052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336</Words>
  <Application>Microsoft Macintosh PowerPoint</Application>
  <PresentationFormat>Widescreen</PresentationFormat>
  <Paragraphs>31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   AOTF Characterization ExoMars/TGO/NOMAD Solar Occultation (SO) channel   Geronimo Villanueva Giuliano Liuzzi NASA/GSFC – March/2021 </vt:lpstr>
      <vt:lpstr>Base calibration parameters</vt:lpstr>
      <vt:lpstr>Line area of solar line at 4383.5 cm-1 (Mg) vs. AOTF frequency [cm-1]</vt:lpstr>
      <vt:lpstr>AOTF model</vt:lpstr>
      <vt:lpstr>Contaminants and multiple sincs</vt:lpstr>
      <vt:lpstr>AOTF model</vt:lpstr>
      <vt:lpstr>AOTF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Preliminary 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AOTF Characterization ExoMars/TGO/NOMAD Solar Occultation (SO) channel </dc:title>
  <dc:creator>Villanueva, Geronimo Luis (GSFC-6930)</dc:creator>
  <cp:lastModifiedBy>Villanueva, Geronimo Luis (GSFC-6930)</cp:lastModifiedBy>
  <cp:revision>38</cp:revision>
  <dcterms:created xsi:type="dcterms:W3CDTF">2021-03-30T13:18:15Z</dcterms:created>
  <dcterms:modified xsi:type="dcterms:W3CDTF">2021-04-22T17:51:55Z</dcterms:modified>
</cp:coreProperties>
</file>